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1"/>
    <p:sldId id="257" r:id="rId12"/>
    <p:sldId id="258" r:id="rId13"/>
    <p:sldId id="259" r:id="rId14"/>
    <p:sldId id="260" r:id="rId15"/>
    <p:sldId id="261" r:id="rId16"/>
  </p:sldIdLst>
  <p:sldSz cx="18288000" cy="10287000"/>
  <p:notesSz cx="6858000" cy="9144000"/>
  <p:embeddedFontLst>
    <p:embeddedFont>
      <p:font typeface="Sifonn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slides/slide1.xml" Type="http://schemas.openxmlformats.org/officeDocument/2006/relationships/slide"/><Relationship Id="rId12" Target="slides/slide2.xml" Type="http://schemas.openxmlformats.org/officeDocument/2006/relationships/slide"/><Relationship Id="rId13" Target="slides/slide3.xml" Type="http://schemas.openxmlformats.org/officeDocument/2006/relationships/slide"/><Relationship Id="rId14" Target="slides/slide4.xml" Type="http://schemas.openxmlformats.org/officeDocument/2006/relationships/slide"/><Relationship Id="rId15" Target="slides/slide5.xml" Type="http://schemas.openxmlformats.org/officeDocument/2006/relationships/slide"/><Relationship Id="rId16" Target="slides/slide6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7035" y="0"/>
            <a:ext cx="7730965" cy="10287000"/>
            <a:chOff x="0" y="0"/>
            <a:chExt cx="1030795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4000"/>
            </a:blip>
            <a:srcRect l="28863" t="0" r="28863" b="0"/>
            <a:stretch>
              <a:fillRect/>
            </a:stretch>
          </p:blipFill>
          <p:spPr>
            <a:xfrm flipH="false" flipV="false">
              <a:off x="0" y="0"/>
              <a:ext cx="10307953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28700" y="2946368"/>
            <a:ext cx="7315200" cy="73152"/>
          </a:xfrm>
          <a:custGeom>
            <a:avLst/>
            <a:gdLst/>
            <a:ahLst/>
            <a:cxnLst/>
            <a:rect r="r" b="b" t="t" l="l"/>
            <a:pathLst>
              <a:path h="73152" w="7315200">
                <a:moveTo>
                  <a:pt x="0" y="0"/>
                </a:moveTo>
                <a:lnTo>
                  <a:pt x="7315200" y="0"/>
                </a:lnTo>
                <a:lnTo>
                  <a:pt x="7315200" y="73152"/>
                </a:lnTo>
                <a:lnTo>
                  <a:pt x="0" y="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390701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Sifonn"/>
              </a:rPr>
              <a:t>SQGA:  QUANTUM  GENETIC  ALGORITHM-BASED  WORKFLOW  SCHEDULING  IN FOG-CLOUD  COMPUTING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18013"/>
            <a:ext cx="3497163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Raouf Belmahdi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57365" y="3518013"/>
            <a:ext cx="353050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Djamila Mechta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1291" y="3518013"/>
            <a:ext cx="2780258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Saad Harous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34974" y="3518013"/>
            <a:ext cx="418073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Abdelhak Bentaleb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727" y="6312854"/>
            <a:ext cx="4314676" cy="424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Reviewed By</a:t>
            </a:r>
          </a:p>
          <a:p>
            <a:pPr algn="just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Khalid Redwan Sun</a:t>
            </a:r>
          </a:p>
          <a:p>
            <a:pPr algn="just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ID - 20301281</a:t>
            </a:r>
          </a:p>
          <a:p>
            <a:pPr algn="just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Course- CSE449</a:t>
            </a:r>
          </a:p>
          <a:p>
            <a:pPr algn="just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BRAC University</a:t>
            </a:r>
          </a:p>
          <a:p>
            <a:pPr algn="just">
              <a:lnSpc>
                <a:spcPts val="56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51" t="-85343" r="-1291" b="-442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99226" y="3869997"/>
            <a:ext cx="3388048" cy="4359851"/>
            <a:chOff x="0" y="0"/>
            <a:chExt cx="3133810" cy="40326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97320" y="728451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2294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b)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364122" y="3869997"/>
            <a:ext cx="3388048" cy="4359851"/>
            <a:chOff x="0" y="0"/>
            <a:chExt cx="3133810" cy="40326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23995" y="3869997"/>
            <a:ext cx="3388048" cy="4359851"/>
            <a:chOff x="0" y="0"/>
            <a:chExt cx="3133810" cy="40326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80297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00607" y="5550711"/>
            <a:ext cx="2715079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Fog Computing and its role in Cloud infrastructure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35711" y="5550711"/>
            <a:ext cx="2715079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Importance of task scheduling in Fog-Cloud environments.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60480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c)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11224" y="5550711"/>
            <a:ext cx="2715079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Importance of task scheduling in Fog-Cloud environments.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51" t="-85343" r="-1291" b="-442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7320" y="1789144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Methodology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199226" y="3869997"/>
            <a:ext cx="3388048" cy="4359851"/>
            <a:chOff x="0" y="0"/>
            <a:chExt cx="3133810" cy="40326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52294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b)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364122" y="3869997"/>
            <a:ext cx="3388048" cy="4359851"/>
            <a:chOff x="0" y="0"/>
            <a:chExt cx="3133810" cy="40326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23995" y="3869997"/>
            <a:ext cx="3388048" cy="4359851"/>
            <a:chOff x="0" y="0"/>
            <a:chExt cx="3133810" cy="40326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80297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00607" y="5334278"/>
            <a:ext cx="2715079" cy="138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problem of workflow task scheduling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35711" y="5093511"/>
            <a:ext cx="2715079" cy="27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The components of workflow including tasks, nodes, execution time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60480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c)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11224" y="5334278"/>
            <a:ext cx="2715079" cy="138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foundation for the SQGA algorithm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" t="-3900" r="-6123" b="-226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89106" y="2632886"/>
            <a:ext cx="7154894" cy="5425302"/>
          </a:xfrm>
          <a:custGeom>
            <a:avLst/>
            <a:gdLst/>
            <a:ahLst/>
            <a:cxnLst/>
            <a:rect r="r" b="b" t="t" l="l"/>
            <a:pathLst>
              <a:path h="5425302" w="7154894">
                <a:moveTo>
                  <a:pt x="0" y="0"/>
                </a:moveTo>
                <a:lnTo>
                  <a:pt x="7154894" y="0"/>
                </a:lnTo>
                <a:lnTo>
                  <a:pt x="7154894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7320" y="710526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Result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904104" y="3165611"/>
            <a:ext cx="5951123" cy="4359851"/>
            <a:chOff x="0" y="0"/>
            <a:chExt cx="5504552" cy="40326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04553" cy="4032690"/>
            </a:xfrm>
            <a:custGeom>
              <a:avLst/>
              <a:gdLst/>
              <a:ahLst/>
              <a:cxnLst/>
              <a:rect r="r" b="b" t="t" l="l"/>
              <a:pathLst>
                <a:path h="4032690" w="5504553">
                  <a:moveTo>
                    <a:pt x="5380093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80093" y="0"/>
                  </a:lnTo>
                  <a:cubicBezTo>
                    <a:pt x="5448672" y="0"/>
                    <a:pt x="5504553" y="55880"/>
                    <a:pt x="5504553" y="124460"/>
                  </a:cubicBezTo>
                  <a:lnTo>
                    <a:pt x="5504553" y="3908229"/>
                  </a:lnTo>
                  <a:cubicBezTo>
                    <a:pt x="5504553" y="3976809"/>
                    <a:pt x="5448672" y="4032690"/>
                    <a:pt x="5380093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904104" y="3163169"/>
            <a:ext cx="5951123" cy="424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 Proposed SQGA scheduling algorithm outperforms both GA and FCFS algorithms by 40%</a:t>
            </a:r>
          </a:p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and 50% in makespan, respectively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" t="-3900" r="-6123" b="-226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7320" y="1767801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Limitations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199226" y="3869997"/>
            <a:ext cx="3388048" cy="4359851"/>
            <a:chOff x="0" y="0"/>
            <a:chExt cx="3133810" cy="40326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52294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b)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364122" y="3869997"/>
            <a:ext cx="3388048" cy="4359851"/>
            <a:chOff x="0" y="0"/>
            <a:chExt cx="3133810" cy="40326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223995" y="3869997"/>
            <a:ext cx="3388048" cy="4359851"/>
            <a:chOff x="0" y="0"/>
            <a:chExt cx="3133810" cy="40326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802976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33982" y="5334278"/>
            <a:ext cx="2041294" cy="138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Scalability of the algorithm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22946" y="5334278"/>
            <a:ext cx="2715079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Importance of task scheduling in Fog-Cloud environments.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60480" y="4103290"/>
            <a:ext cx="731749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c)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11224" y="5334278"/>
            <a:ext cx="2715079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ifonn Bold"/>
              </a:rPr>
              <a:t>other quality of service (QoS) metrics should be considered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" r="0" b="-1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7320" y="1767801"/>
            <a:ext cx="1489336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Conclusions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131442" y="3600615"/>
            <a:ext cx="12025115" cy="1026246"/>
            <a:chOff x="0" y="0"/>
            <a:chExt cx="11122755" cy="9492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22755" cy="949237"/>
            </a:xfrm>
            <a:custGeom>
              <a:avLst/>
              <a:gdLst/>
              <a:ahLst/>
              <a:cxnLst/>
              <a:rect r="r" b="b" t="t" l="l"/>
              <a:pathLst>
                <a:path h="949237" w="11122755">
                  <a:moveTo>
                    <a:pt x="10998295" y="949237"/>
                  </a:moveTo>
                  <a:lnTo>
                    <a:pt x="124460" y="949237"/>
                  </a:lnTo>
                  <a:cubicBezTo>
                    <a:pt x="55880" y="949237"/>
                    <a:pt x="0" y="893357"/>
                    <a:pt x="0" y="8247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8295" y="0"/>
                  </a:lnTo>
                  <a:cubicBezTo>
                    <a:pt x="11066875" y="0"/>
                    <a:pt x="11122755" y="55880"/>
                    <a:pt x="11122755" y="124460"/>
                  </a:cubicBezTo>
                  <a:lnTo>
                    <a:pt x="11122755" y="824777"/>
                  </a:lnTo>
                  <a:cubicBezTo>
                    <a:pt x="11122755" y="893357"/>
                    <a:pt x="11066875" y="949237"/>
                    <a:pt x="10998295" y="949237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359291" y="3717308"/>
            <a:ext cx="7569418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Key  takeaways from the paper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733998" y="5143500"/>
            <a:ext cx="10820003" cy="1321527"/>
            <a:chOff x="0" y="0"/>
            <a:chExt cx="10550919" cy="12886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50920" cy="1288662"/>
            </a:xfrm>
            <a:custGeom>
              <a:avLst/>
              <a:gdLst/>
              <a:ahLst/>
              <a:cxnLst/>
              <a:rect r="r" b="b" t="t" l="l"/>
              <a:pathLst>
                <a:path h="1288662" w="10550920">
                  <a:moveTo>
                    <a:pt x="10426460" y="1288661"/>
                  </a:moveTo>
                  <a:lnTo>
                    <a:pt x="124460" y="1288661"/>
                  </a:lnTo>
                  <a:cubicBezTo>
                    <a:pt x="55880" y="1288661"/>
                    <a:pt x="0" y="1232781"/>
                    <a:pt x="0" y="11642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26460" y="0"/>
                  </a:lnTo>
                  <a:cubicBezTo>
                    <a:pt x="10495039" y="0"/>
                    <a:pt x="10550920" y="55880"/>
                    <a:pt x="10550920" y="124460"/>
                  </a:cubicBezTo>
                  <a:lnTo>
                    <a:pt x="10550920" y="1164202"/>
                  </a:lnTo>
                  <a:cubicBezTo>
                    <a:pt x="10550920" y="1232781"/>
                    <a:pt x="10495039" y="1288662"/>
                    <a:pt x="10426460" y="1288662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133789" y="5084061"/>
            <a:ext cx="9948909" cy="138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  <a:spcBef>
                <a:spcPct val="0"/>
              </a:spcBef>
            </a:pPr>
            <a:r>
              <a:rPr lang="en-US" sz="3565">
                <a:solidFill>
                  <a:srgbClr val="FFFFFF"/>
                </a:solidFill>
                <a:latin typeface="Sifonn Bold"/>
              </a:rPr>
              <a:t>success of the SQGA algorithm in improving scheduling in Fog-Cloud environments.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131442" y="7055577"/>
            <a:ext cx="12223598" cy="1421511"/>
            <a:chOff x="0" y="0"/>
            <a:chExt cx="11306343" cy="13148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06343" cy="1314841"/>
            </a:xfrm>
            <a:custGeom>
              <a:avLst/>
              <a:gdLst/>
              <a:ahLst/>
              <a:cxnLst/>
              <a:rect r="r" b="b" t="t" l="l"/>
              <a:pathLst>
                <a:path h="1314841" w="11306343">
                  <a:moveTo>
                    <a:pt x="11181883" y="1314841"/>
                  </a:moveTo>
                  <a:lnTo>
                    <a:pt x="124460" y="1314841"/>
                  </a:lnTo>
                  <a:cubicBezTo>
                    <a:pt x="55880" y="1314841"/>
                    <a:pt x="0" y="1258961"/>
                    <a:pt x="0" y="11903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81883" y="0"/>
                  </a:lnTo>
                  <a:cubicBezTo>
                    <a:pt x="11250463" y="0"/>
                    <a:pt x="11306343" y="55880"/>
                    <a:pt x="11306343" y="124460"/>
                  </a:cubicBezTo>
                  <a:lnTo>
                    <a:pt x="11306343" y="1190381"/>
                  </a:lnTo>
                  <a:cubicBezTo>
                    <a:pt x="11306343" y="1258961"/>
                    <a:pt x="11250463" y="1314841"/>
                    <a:pt x="11181883" y="1314841"/>
                  </a:cubicBezTo>
                  <a:close/>
                </a:path>
              </a:pathLst>
            </a:custGeom>
            <a:solidFill>
              <a:srgbClr val="4A83A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873407" y="7093677"/>
            <a:ext cx="11283151" cy="138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Sifonn Bold"/>
              </a:rPr>
              <a:t>future directions and potential enhancements for the research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DAFy7mQMNHk</dc:identifier>
  <dcterms:modified xsi:type="dcterms:W3CDTF">2011-08-01T06:04:30Z</dcterms:modified>
  <cp:revision>1</cp:revision>
  <dc:title>Khalid Redwan Sun_20301281_CSE449</dc:title>
</cp:coreProperties>
</file>